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/>
    <p:restoredTop sz="90612"/>
  </p:normalViewPr>
  <p:slideViewPr>
    <p:cSldViewPr snapToGrid="0" snapToObjects="1">
      <p:cViewPr varScale="1">
        <p:scale>
          <a:sx n="115" d="100"/>
          <a:sy n="115" d="100"/>
        </p:scale>
        <p:origin x="11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8929aaa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28929aaaa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128929aaaa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80" name="Google Shape;18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c05bb74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11c05bb746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189" name="Google Shape;189;g11c05bb746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03" name="Google Shape;10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12" name="Google Shape;11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20" name="Google Shape;12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29" name="Google Shape;12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37" name="Google Shape;13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A picture containing outdoor, train, snow, blu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24000" y="3700463"/>
            <a:ext cx="914400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24000" y="5221288"/>
            <a:ext cx="9144000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/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C61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rgbClr val="282C6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4400" b="1" i="0" u="none" strike="noStrike" cap="none">
              <a:solidFill>
                <a:srgbClr val="282C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7368" y="1030288"/>
            <a:ext cx="2817263" cy="163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"/>
          <p:cNvCxnSpPr/>
          <p:nvPr/>
        </p:nvCxnSpPr>
        <p:spPr>
          <a:xfrm>
            <a:off x="4523719" y="3000375"/>
            <a:ext cx="314456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2728" y="-9725"/>
            <a:ext cx="12224452" cy="36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3257551"/>
            <a:ext cx="10515600" cy="291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2706" y="6515100"/>
            <a:ext cx="27432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05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40790" cy="169068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09550" y="222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7993637" y="651351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62706" y="6515100"/>
            <a:ext cx="27432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C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82C6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82C6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2706" y="6515100"/>
            <a:ext cx="27432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7993637" y="651351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C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62706" y="6515100"/>
            <a:ext cx="27432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7993637" y="651351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C6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62706" y="6515100"/>
            <a:ext cx="27432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7993637" y="651351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282C6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C6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62706" y="6515100"/>
            <a:ext cx="27432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7993637" y="651351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C61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82C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9C8EF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282C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9C8E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82C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9C8E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9C8E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9C8E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ctrTitle"/>
          </p:nvPr>
        </p:nvSpPr>
        <p:spPr>
          <a:xfrm>
            <a:off x="1524000" y="3700463"/>
            <a:ext cx="914400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/>
              <a:t>t</a:t>
            </a: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524000" y="5221288"/>
            <a:ext cx="9144000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78" name="Google Shape;78;p11" descr="A picture containing outdoor, train, snow, blu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600" y="1216378"/>
            <a:ext cx="2336800" cy="1358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1"/>
          <p:cNvCxnSpPr/>
          <p:nvPr/>
        </p:nvCxnSpPr>
        <p:spPr>
          <a:xfrm>
            <a:off x="5002807" y="2749904"/>
            <a:ext cx="2186385" cy="11112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" name="Google Shape;81;p11"/>
          <p:cNvSpPr txBox="1"/>
          <p:nvPr/>
        </p:nvSpPr>
        <p:spPr>
          <a:xfrm>
            <a:off x="2073829" y="3248567"/>
            <a:ext cx="80443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the Global Rail Industry Needs to Harness the Power of Cloud</a:t>
            </a:r>
            <a:endParaRPr/>
          </a:p>
        </p:txBody>
      </p:sp>
      <p:sp>
        <p:nvSpPr>
          <p:cNvPr id="82" name="Google Shape;82;p11"/>
          <p:cNvSpPr txBox="1"/>
          <p:nvPr/>
        </p:nvSpPr>
        <p:spPr>
          <a:xfrm>
            <a:off x="2516981" y="4660216"/>
            <a:ext cx="715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Richard Wood, Marketing Director</a:t>
            </a:r>
            <a:endParaRPr sz="1800" b="1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Emeg Group &amp; Emeg Rail Systems LLC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086" y="152400"/>
            <a:ext cx="9985828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How Emeg has Embraced Cloud Tech</a:t>
            </a:r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1"/>
          </p:nvPr>
        </p:nvSpPr>
        <p:spPr>
          <a:xfrm>
            <a:off x="381000" y="3230119"/>
            <a:ext cx="105156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 err="1"/>
              <a:t>safeNet</a:t>
            </a:r>
            <a:r>
              <a:rPr lang="en-GB" sz="4000" b="0" dirty="0"/>
              <a:t>™ – our market-leading depot protection system (DPS).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The world’s first DPS with integrated facial recognition technology.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Fully compatible with </a:t>
            </a:r>
            <a:r>
              <a:rPr lang="en-GB" sz="4000" b="0" dirty="0" err="1"/>
              <a:t>depotCONNECT</a:t>
            </a:r>
            <a:r>
              <a:rPr lang="en-GB" sz="4000" b="0" dirty="0"/>
              <a:t>® for remote monitoring.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Network Rail PADS-approved.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SIL2 compliant – </a:t>
            </a:r>
            <a:r>
              <a:rPr lang="en-GB" sz="4000" b="0" dirty="0" err="1"/>
              <a:t>safeNet</a:t>
            </a:r>
            <a:r>
              <a:rPr lang="en-GB" sz="4000" b="0" dirty="0"/>
              <a:t>™ exceeds the requirements of SIL2.</a:t>
            </a:r>
            <a:endParaRPr dirty="0"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l="7784" r="22587"/>
          <a:stretch/>
        </p:blipFill>
        <p:spPr>
          <a:xfrm>
            <a:off x="8191025" y="2288225"/>
            <a:ext cx="3684127" cy="39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safeNet™ Features</a:t>
            </a:r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1"/>
          </p:nvPr>
        </p:nvSpPr>
        <p:spPr>
          <a:xfrm>
            <a:off x="501880" y="3257551"/>
            <a:ext cx="10515600" cy="291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Individual data keys and facial recognition for operators.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Intelligent sensors to detect train movement within the depot.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Sensors linked to automatic derailer and visual/audible warning systems.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Interactive, real-time views of your depot operation.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Data logging and cloud-based audit trail via secure servers.</a:t>
            </a:r>
            <a:endParaRPr dirty="0"/>
          </a:p>
        </p:txBody>
      </p:sp>
      <p:sp>
        <p:nvSpPr>
          <p:cNvPr id="173" name="Google Shape;173;p22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826" y="309625"/>
            <a:ext cx="2476623" cy="20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6300" y="2525275"/>
            <a:ext cx="2469673" cy="185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05551" y="4529925"/>
            <a:ext cx="2471173" cy="164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The Future of Cloud in the Rail Industry</a:t>
            </a:r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body" idx="1"/>
          </p:nvPr>
        </p:nvSpPr>
        <p:spPr>
          <a:xfrm>
            <a:off x="387816" y="3172207"/>
            <a:ext cx="116950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342900" lvl="0" indent="-3238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All aboard the 5G bandwidth bandwagon! Data-powered wearable tech.</a:t>
            </a:r>
            <a:endParaRPr dirty="0"/>
          </a:p>
          <a:p>
            <a:pPr marL="342900" lvl="0" indent="-32385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Sophisticated rail systems deployed in even the most remote of locations.</a:t>
            </a:r>
            <a:endParaRPr dirty="0"/>
          </a:p>
          <a:p>
            <a:pPr marL="342900" lvl="0" indent="-32385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AR devices &amp; wearables for inspections, fault diagnosis, maintenance &amp; design.</a:t>
            </a:r>
            <a:br>
              <a:rPr lang="en-GB" sz="4000" b="0" dirty="0"/>
            </a:br>
            <a:r>
              <a:rPr lang="en-GB" sz="4000" b="0" dirty="0"/>
              <a:t>And… Engaging passengers in the Metaverse using Big Data.</a:t>
            </a:r>
            <a:endParaRPr dirty="0"/>
          </a:p>
          <a:p>
            <a:pPr marL="342900" lvl="0" indent="-32385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Real-time smart laser scanning for BIM &amp; 3D modelling, e.g. </a:t>
            </a:r>
            <a:r>
              <a:rPr lang="en-GB" sz="4000" b="0" dirty="0" err="1"/>
              <a:t>Emeg’s</a:t>
            </a:r>
            <a:r>
              <a:rPr lang="en-GB" sz="4000" b="0" dirty="0"/>
              <a:t> e-scan™. </a:t>
            </a:r>
            <a:endParaRPr dirty="0"/>
          </a:p>
          <a:p>
            <a:pPr marL="342900" lvl="0" indent="-32385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Cloud data logging, diagnostics &amp; insights gathering for bespoke solutions.</a:t>
            </a:r>
            <a:endParaRPr dirty="0"/>
          </a:p>
        </p:txBody>
      </p:sp>
      <p:sp>
        <p:nvSpPr>
          <p:cNvPr id="184" name="Google Shape;184;p23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sp>
        <p:nvSpPr>
          <p:cNvPr id="185" name="Google Shape;185;p23"/>
          <p:cNvSpPr txBox="1"/>
          <p:nvPr/>
        </p:nvSpPr>
        <p:spPr>
          <a:xfrm>
            <a:off x="4741333" y="152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lane, aircraft&#10;&#10;Description automatically generated">
            <a:extLst>
              <a:ext uri="{FF2B5EF4-FFF2-40B4-BE49-F238E27FC236}">
                <a16:creationId xmlns:a16="http://schemas.microsoft.com/office/drawing/2014/main" id="{2F3291DD-9E50-2D08-666E-5E5E08CFC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8" r="34515"/>
          <a:stretch/>
        </p:blipFill>
        <p:spPr>
          <a:xfrm>
            <a:off x="8325134" y="3329251"/>
            <a:ext cx="3578776" cy="25504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How to Transverse the Metaverse</a:t>
            </a:r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body" idx="1"/>
          </p:nvPr>
        </p:nvSpPr>
        <p:spPr>
          <a:xfrm>
            <a:off x="522900" y="3230118"/>
            <a:ext cx="105918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Be authentic.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Provide value, not gimmicks.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Put yourself in your passengers’ virtual shoes.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Move fast and break things.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Careful what you capture.</a:t>
            </a:r>
            <a:endParaRPr dirty="0"/>
          </a:p>
        </p:txBody>
      </p:sp>
      <p:sp>
        <p:nvSpPr>
          <p:cNvPr id="193" name="Google Shape;193;p24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sp>
        <p:nvSpPr>
          <p:cNvPr id="194" name="Google Shape;194;p24"/>
          <p:cNvSpPr txBox="1"/>
          <p:nvPr/>
        </p:nvSpPr>
        <p:spPr>
          <a:xfrm>
            <a:off x="4741333" y="1524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775" y="3013400"/>
            <a:ext cx="5369350" cy="30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The Future of Cloud in the Rail Industry</a:t>
            </a:r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body" idx="1"/>
          </p:nvPr>
        </p:nvSpPr>
        <p:spPr>
          <a:xfrm>
            <a:off x="838200" y="3257551"/>
            <a:ext cx="10515600" cy="291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Carbon reporting – every rail journey includes ticket price and carbon cost.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Carbon offsetting – green initiatives to mitigate the cost of cloud computing.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More solar-powered, ultra-low-power IoT devices across rail networks.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The robots are coming – AI and machine learning take over depot management? 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First come the self-driving trains, then it’s the Terminators…</a:t>
            </a:r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sp>
        <p:nvSpPr>
          <p:cNvPr id="204" name="Google Shape;204;p25"/>
          <p:cNvSpPr txBox="1"/>
          <p:nvPr/>
        </p:nvSpPr>
        <p:spPr>
          <a:xfrm>
            <a:off x="4741333" y="152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588840" y="2058129"/>
            <a:ext cx="105156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l="12185"/>
          <a:stretch/>
        </p:blipFill>
        <p:spPr>
          <a:xfrm>
            <a:off x="685800" y="5420561"/>
            <a:ext cx="2052052" cy="13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/>
        </p:nvSpPr>
        <p:spPr>
          <a:xfrm>
            <a:off x="643465" y="2780984"/>
            <a:ext cx="105156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GB" sz="4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/>
          </a:p>
        </p:txBody>
      </p:sp>
      <p:sp>
        <p:nvSpPr>
          <p:cNvPr id="213" name="Google Shape;213;p26"/>
          <p:cNvSpPr txBox="1"/>
          <p:nvPr/>
        </p:nvSpPr>
        <p:spPr>
          <a:xfrm>
            <a:off x="2737852" y="6268286"/>
            <a:ext cx="90530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UAE Office: +971 04 568 6798 | </a:t>
            </a:r>
            <a:r>
              <a:rPr lang="en-GB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sales@emegrailsystems.com</a:t>
            </a: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GB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www.emegrailsystems.com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6152" y="644325"/>
            <a:ext cx="3235576" cy="43141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7026506" y="5017775"/>
            <a:ext cx="358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Richard Wood</a:t>
            </a:r>
            <a:endParaRPr sz="1800" b="1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Marketing Director, Emeg Group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A Growing Problem</a:t>
            </a:r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457200" y="3230119"/>
            <a:ext cx="105156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The rail industry is set to face new challenges in the coming years.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The number of rail passengers continues to grow.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Bigger and better rail networks and infrastructure will be needed.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Investment in the right technology is crucial.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Tech can improve the passenger experience and depot-side operations.</a:t>
            </a:r>
            <a:endParaRPr dirty="0"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3175" y="2225400"/>
            <a:ext cx="3570450" cy="357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Improving the Rail Experience</a:t>
            </a: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838200" y="3257551"/>
            <a:ext cx="10515600" cy="291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Customer expectations are changing – </a:t>
            </a:r>
            <a:r>
              <a:rPr lang="en-GB" sz="4000" b="0" i="1"/>
              <a:t>the bar is constantly rising</a:t>
            </a:r>
            <a:r>
              <a:rPr lang="en-GB" sz="4000" b="0"/>
              <a:t>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Passengers want a personalised, comfortable, reliable, hassle-free experience.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Disruptive tech can help you achieve this.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Cloud tech gives global rail operators more flexibility and agility. 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A consumer-centric approach shouldn’t be limited to passengers.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Operational Reliability &amp; Efficiency</a:t>
            </a:r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"/>
          </p:nvPr>
        </p:nvSpPr>
        <p:spPr>
          <a:xfrm>
            <a:off x="457200" y="3257551"/>
            <a:ext cx="105156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Cloud brings improved operational efficiency.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“Open” interactive systems connect everything in your depot.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“Smart” networks allow for greater flexibility, scalability and cost savings.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Cloud also improves industry-wide communication and collaboration. 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Scalability, reliability and flexibility are key to solving operational challenges.</a:t>
            </a:r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 t="18399" r="6559" b="16632"/>
          <a:stretch/>
        </p:blipFill>
        <p:spPr>
          <a:xfrm>
            <a:off x="7723550" y="2208337"/>
            <a:ext cx="4197926" cy="22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All Change for the Climate</a:t>
            </a:r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838200" y="3017987"/>
            <a:ext cx="10515600" cy="3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Rail is the most environmentally-friendly way to travel.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Passengers are aware and applaud operators who embrace green- and clean-tech.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Visible green initiatives only tell half the story.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Greater efficiencies can be found with cloud-based control networks.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Resource management systems like </a:t>
            </a:r>
            <a:r>
              <a:rPr lang="en-GB" sz="4000" b="0" dirty="0" err="1"/>
              <a:t>Emeg’s</a:t>
            </a:r>
            <a:r>
              <a:rPr lang="en-GB" sz="4000" b="0" dirty="0"/>
              <a:t> </a:t>
            </a:r>
            <a:r>
              <a:rPr lang="en-GB" sz="4000" b="0" dirty="0" err="1"/>
              <a:t>depotCONNECT</a:t>
            </a:r>
            <a:r>
              <a:rPr lang="en-GB" sz="4000" b="0" dirty="0"/>
              <a:t>® help reduce the rail industry’s impact by providing insights for ‘capacity vs. demand’.</a:t>
            </a:r>
            <a:endParaRPr dirty="0"/>
          </a:p>
        </p:txBody>
      </p:sp>
      <p:sp>
        <p:nvSpPr>
          <p:cNvPr id="116" name="Google Shape;116;p15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Cloud Computing &amp; Remote Monitoring</a:t>
            </a: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533400" y="3230119"/>
            <a:ext cx="105156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IoT devices, systems &amp; services are commonplace in the rail sector.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Remote monitoring plays a huge part in rail safety – </a:t>
            </a:r>
            <a:r>
              <a:rPr lang="en-GB" sz="4000" b="0" dirty="0" err="1"/>
              <a:t>safeNet</a:t>
            </a:r>
            <a:r>
              <a:rPr lang="en-GB" sz="4000" b="0" dirty="0"/>
              <a:t>™ DPS.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IoT sensors can detect things like bridge strikes.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Tech prevents serious accidents and reduces delays on rail services.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 err="1"/>
              <a:t>depotCONNECT</a:t>
            </a:r>
            <a:r>
              <a:rPr lang="en-GB" sz="4000" b="0" dirty="0"/>
              <a:t>® monitors any “thing”, logging data &amp; insights 24/7.</a:t>
            </a:r>
            <a:endParaRPr dirty="0"/>
          </a:p>
        </p:txBody>
      </p:sp>
      <p:sp>
        <p:nvSpPr>
          <p:cNvPr id="124" name="Google Shape;124;p16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3825" y="2767675"/>
            <a:ext cx="3125750" cy="31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Will Cloud Catch On in the Rail Industry?</a:t>
            </a: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838200" y="3257551"/>
            <a:ext cx="10515600" cy="291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Yes.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Mentions of “cloud” in rail company filings have risen by 162% since 2016.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SaaS was the most popular sub-theme with 67% of all cloud-related mentions.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Rail companies that embrace disruptive tech are seen as more robust and capable. </a:t>
            </a:r>
            <a:endParaRPr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/>
              <a:t>Get on the cloud if you want to weather future storms!</a:t>
            </a:r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How Emeg has Embraced Cloud Tech</a:t>
            </a:r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457200" y="3230119"/>
            <a:ext cx="105156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 err="1"/>
              <a:t>depotCONNECT</a:t>
            </a:r>
            <a:r>
              <a:rPr lang="en-GB" sz="4000" b="0" dirty="0"/>
              <a:t>® – our smart rail system integration platform.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Gives rail operators full visibility and control over their depot systems.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Automation provides greater process efficiency &amp; increased productivity.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Remote monitoring – fewer site visits &amp; false alarms = resource efficiency.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Provides insights that can result in reductions in power consumption.</a:t>
            </a:r>
            <a:endParaRPr dirty="0"/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 l="46505" r="11028"/>
          <a:stretch/>
        </p:blipFill>
        <p:spPr>
          <a:xfrm>
            <a:off x="9096826" y="2489800"/>
            <a:ext cx="2800573" cy="368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b="0"/>
              <a:t>depotCONNECT® Features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497000" y="3257551"/>
            <a:ext cx="10515600" cy="291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Remote run-time, cycle, tank level, power and alarm monitoring.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Data logging, cloud storage and secure communications.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RFID tagging, operator log on and train servicing tracking.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Full audit trail for network-wide transparency. </a:t>
            </a:r>
            <a:endParaRPr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4000" b="0" dirty="0"/>
              <a:t>Analytics and system process optimisation.</a:t>
            </a:r>
            <a:endParaRPr dirty="0"/>
          </a:p>
        </p:txBody>
      </p:sp>
      <p:sp>
        <p:nvSpPr>
          <p:cNvPr id="150" name="Google Shape;150;p19"/>
          <p:cNvSpPr txBox="1">
            <a:spLocks noGrp="1"/>
          </p:cNvSpPr>
          <p:nvPr>
            <p:ph type="ftr" idx="11"/>
          </p:nvPr>
        </p:nvSpPr>
        <p:spPr>
          <a:xfrm>
            <a:off x="3120927" y="6513525"/>
            <a:ext cx="8987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UAE Office: +971 04 568 6798 | sales@emegrailsystems.com | www.emegrailsystems.com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6FBDA-767A-E251-43A6-5A4F03DE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992" y="2747963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5555</TotalTime>
  <Words>1103</Words>
  <Application>Microsoft Macintosh PowerPoint</Application>
  <PresentationFormat>Widescreen</PresentationFormat>
  <Paragraphs>116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t</vt:lpstr>
      <vt:lpstr>A Growing Problem</vt:lpstr>
      <vt:lpstr>Improving the Rail Experience</vt:lpstr>
      <vt:lpstr>Operational Reliability &amp; Efficiency</vt:lpstr>
      <vt:lpstr>All Change for the Climate</vt:lpstr>
      <vt:lpstr>Cloud Computing &amp; Remote Monitoring</vt:lpstr>
      <vt:lpstr>Will Cloud Catch On in the Rail Industry?</vt:lpstr>
      <vt:lpstr>How Emeg has Embraced Cloud Tech</vt:lpstr>
      <vt:lpstr>depotCONNECT® Features</vt:lpstr>
      <vt:lpstr>PowerPoint Presentation</vt:lpstr>
      <vt:lpstr>How Emeg has Embraced Cloud Tech</vt:lpstr>
      <vt:lpstr>safeNet™ Features</vt:lpstr>
      <vt:lpstr>The Future of Cloud in the Rail Industry</vt:lpstr>
      <vt:lpstr>How to Transverse the Metaverse</vt:lpstr>
      <vt:lpstr>The Future of Cloud in the Rail Industry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</dc:title>
  <cp:lastModifiedBy>Cassie Bendall</cp:lastModifiedBy>
  <cp:revision>10</cp:revision>
  <dcterms:modified xsi:type="dcterms:W3CDTF">2022-07-14T16:10:14Z</dcterms:modified>
</cp:coreProperties>
</file>